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69" r:id="rId3"/>
    <p:sldId id="313" r:id="rId4"/>
    <p:sldId id="314" r:id="rId5"/>
    <p:sldId id="315" r:id="rId6"/>
    <p:sldId id="267" r:id="rId7"/>
    <p:sldId id="268" r:id="rId8"/>
    <p:sldId id="258" r:id="rId9"/>
    <p:sldId id="259" r:id="rId10"/>
    <p:sldId id="316" r:id="rId11"/>
    <p:sldId id="31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727" autoAdjust="0"/>
  </p:normalViewPr>
  <p:slideViewPr>
    <p:cSldViewPr>
      <p:cViewPr varScale="1">
        <p:scale>
          <a:sx n="163" d="100"/>
          <a:sy n="163" d="100"/>
        </p:scale>
        <p:origin x="3173" y="115"/>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30DA39-458D-4079-95AC-FA3EC5841FAF}" type="datetimeFigureOut">
              <a:rPr lang="en-US" smtClean="0"/>
              <a:t>1/29/2023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6D02F2-783E-4D14-B40A-05C5943ABCD1}" type="slidenum">
              <a:rPr lang="en-US" smtClean="0"/>
              <a:t>‹#›</a:t>
            </a:fld>
            <a:endParaRPr lang="en-US"/>
          </a:p>
        </p:txBody>
      </p:sp>
    </p:spTree>
    <p:extLst>
      <p:ext uri="{BB962C8B-B14F-4D97-AF65-F5344CB8AC3E}">
        <p14:creationId xmlns:p14="http://schemas.microsoft.com/office/powerpoint/2010/main" val="1135994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3735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472094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407043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E28D29-1ECB-41DF-951B-2A23F95AD026}" type="datetimeFigureOut">
              <a:rPr lang="en-US" dirty="0"/>
              <a:t>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8E3F4F-51B2-42EE-AFA2-40C4572185CC}" type="slidenum">
              <a:rPr lang="en-US" dirty="0"/>
              <a:t>‹#›</a:t>
            </a:fld>
            <a:endParaRPr lang="en-US" dirty="0"/>
          </a:p>
        </p:txBody>
      </p:sp>
    </p:spTree>
    <p:extLst>
      <p:ext uri="{BB962C8B-B14F-4D97-AF65-F5344CB8AC3E}">
        <p14:creationId xmlns:p14="http://schemas.microsoft.com/office/powerpoint/2010/main" val="720971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5057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98895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6161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065637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1/29/2023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023602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96DFF08F-DC6B-4601-B491-B0F83F6DD2DA}" type="datetimeFigureOut">
              <a:rPr lang="en-US" dirty="0"/>
              <a:pPr/>
              <a:t>1/29/2023</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366653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207839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1/29/2023</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39785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21338-362E-4C13-9DCC-E1CFE7577C29}"/>
              </a:ext>
            </a:extLst>
          </p:cNvPr>
          <p:cNvSpPr>
            <a:spLocks noGrp="1"/>
          </p:cNvSpPr>
          <p:nvPr>
            <p:ph type="ctrTitle"/>
          </p:nvPr>
        </p:nvSpPr>
        <p:spPr>
          <a:xfrm>
            <a:off x="800100" y="762000"/>
            <a:ext cx="7543800" cy="3566160"/>
          </a:xfrm>
        </p:spPr>
        <p:txBody>
          <a:bodyPr/>
          <a:lstStyle/>
          <a:p>
            <a:r>
              <a:rPr lang="en-US" dirty="0"/>
              <a:t>Business Proposal</a:t>
            </a:r>
          </a:p>
        </p:txBody>
      </p:sp>
      <p:sp>
        <p:nvSpPr>
          <p:cNvPr id="3" name="Subtitle 2">
            <a:extLst>
              <a:ext uri="{FF2B5EF4-FFF2-40B4-BE49-F238E27FC236}">
                <a16:creationId xmlns:a16="http://schemas.microsoft.com/office/drawing/2014/main" id="{E3302A6B-3EE4-4A19-999D-4170C1C6994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94733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0BC8A-7C2D-41A1-A752-6C09142E12CA}"/>
              </a:ext>
            </a:extLst>
          </p:cNvPr>
          <p:cNvSpPr>
            <a:spLocks noGrp="1"/>
          </p:cNvSpPr>
          <p:nvPr>
            <p:ph type="title"/>
          </p:nvPr>
        </p:nvSpPr>
        <p:spPr/>
        <p:txBody>
          <a:bodyPr/>
          <a:lstStyle/>
          <a:p>
            <a:r>
              <a:rPr lang="en-US" dirty="0"/>
              <a:t>Business Requirements</a:t>
            </a:r>
          </a:p>
        </p:txBody>
      </p:sp>
      <p:sp>
        <p:nvSpPr>
          <p:cNvPr id="3" name="Content Placeholder 2">
            <a:extLst>
              <a:ext uri="{FF2B5EF4-FFF2-40B4-BE49-F238E27FC236}">
                <a16:creationId xmlns:a16="http://schemas.microsoft.com/office/drawing/2014/main" id="{697A0B62-CD32-44F9-B717-CB782B4A3887}"/>
              </a:ext>
            </a:extLst>
          </p:cNvPr>
          <p:cNvSpPr>
            <a:spLocks noGrp="1"/>
          </p:cNvSpPr>
          <p:nvPr>
            <p:ph idx="1"/>
          </p:nvPr>
        </p:nvSpPr>
        <p:spPr/>
        <p:txBody>
          <a:bodyPr>
            <a:normAutofit/>
          </a:bodyPr>
          <a:lstStyle/>
          <a:p>
            <a:pPr lvl="1"/>
            <a:r>
              <a:rPr lang="en-US" sz="2400" dirty="0"/>
              <a:t>Capture a market share of X% within Y months</a:t>
            </a:r>
          </a:p>
          <a:p>
            <a:pPr lvl="1"/>
            <a:r>
              <a:rPr lang="en-US" sz="2400" dirty="0"/>
              <a:t>Increase market share in country W from X% to Y%</a:t>
            </a:r>
          </a:p>
          <a:p>
            <a:pPr lvl="1"/>
            <a:r>
              <a:rPr lang="en-US" sz="2400" dirty="0"/>
              <a:t>Reduce monthly support costs from $X to $Y within Z months</a:t>
            </a:r>
          </a:p>
          <a:p>
            <a:pPr lvl="1"/>
            <a:r>
              <a:rPr lang="en-US" sz="2400" dirty="0"/>
              <a:t>Achieve a customer satisfaction measure of at least X within Y months</a:t>
            </a:r>
          </a:p>
          <a:p>
            <a:pPr lvl="1"/>
            <a:r>
              <a:rPr lang="en-US" sz="2400" dirty="0"/>
              <a:t>Comply with specific federal and state regulations</a:t>
            </a:r>
          </a:p>
          <a:p>
            <a:pPr lvl="1"/>
            <a:r>
              <a:rPr lang="en-US" sz="2400" dirty="0"/>
              <a:t>Develop specific core technology competencies</a:t>
            </a:r>
          </a:p>
          <a:p>
            <a:pPr lvl="1"/>
            <a:r>
              <a:rPr lang="en-US" sz="2400" dirty="0"/>
              <a:t>Develop an extensible platform for a family of related products</a:t>
            </a:r>
          </a:p>
        </p:txBody>
      </p:sp>
    </p:spTree>
    <p:extLst>
      <p:ext uri="{BB962C8B-B14F-4D97-AF65-F5344CB8AC3E}">
        <p14:creationId xmlns:p14="http://schemas.microsoft.com/office/powerpoint/2010/main" val="883161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6B7AF-2660-A488-028D-B3F01C24C3E9}"/>
              </a:ext>
            </a:extLst>
          </p:cNvPr>
          <p:cNvSpPr>
            <a:spLocks noGrp="1"/>
          </p:cNvSpPr>
          <p:nvPr>
            <p:ph type="title"/>
          </p:nvPr>
        </p:nvSpPr>
        <p:spPr/>
        <p:txBody>
          <a:bodyPr/>
          <a:lstStyle/>
          <a:p>
            <a:r>
              <a:rPr lang="en-US" dirty="0"/>
              <a:t>Audience and Users</a:t>
            </a:r>
          </a:p>
        </p:txBody>
      </p:sp>
      <p:sp>
        <p:nvSpPr>
          <p:cNvPr id="3" name="Content Placeholder 2">
            <a:extLst>
              <a:ext uri="{FF2B5EF4-FFF2-40B4-BE49-F238E27FC236}">
                <a16:creationId xmlns:a16="http://schemas.microsoft.com/office/drawing/2014/main" id="{C568578D-490A-8890-E9F2-B332EF1F7CD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587446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1372D-FD5C-4BB0-95B7-BDE43D7CA5C3}"/>
              </a:ext>
            </a:extLst>
          </p:cNvPr>
          <p:cNvSpPr>
            <a:spLocks noGrp="1"/>
          </p:cNvSpPr>
          <p:nvPr>
            <p:ph type="title"/>
          </p:nvPr>
        </p:nvSpPr>
        <p:spPr/>
        <p:txBody>
          <a:bodyPr/>
          <a:lstStyle/>
          <a:p>
            <a:r>
              <a:rPr lang="en-US" dirty="0"/>
              <a:t>Business Proposal</a:t>
            </a:r>
          </a:p>
        </p:txBody>
      </p:sp>
      <p:sp>
        <p:nvSpPr>
          <p:cNvPr id="3" name="Content Placeholder 2">
            <a:extLst>
              <a:ext uri="{FF2B5EF4-FFF2-40B4-BE49-F238E27FC236}">
                <a16:creationId xmlns:a16="http://schemas.microsoft.com/office/drawing/2014/main" id="{3F60F75B-B770-45A0-B7BE-EA62040FF6DC}"/>
              </a:ext>
            </a:extLst>
          </p:cNvPr>
          <p:cNvSpPr>
            <a:spLocks noGrp="1"/>
          </p:cNvSpPr>
          <p:nvPr>
            <p:ph idx="1"/>
          </p:nvPr>
        </p:nvSpPr>
        <p:spPr/>
        <p:txBody>
          <a:bodyPr>
            <a:normAutofit/>
          </a:bodyPr>
          <a:lstStyle/>
          <a:p>
            <a:r>
              <a:rPr lang="en-US" sz="2400" dirty="0"/>
              <a:t>Overview</a:t>
            </a:r>
          </a:p>
          <a:p>
            <a:pPr lvl="1"/>
            <a:r>
              <a:rPr lang="en-US" sz="2000" dirty="0"/>
              <a:t>Vision statement</a:t>
            </a:r>
          </a:p>
          <a:p>
            <a:pPr lvl="2"/>
            <a:r>
              <a:rPr lang="en-US" sz="1600" dirty="0"/>
              <a:t>What it is, why it is.  What is special about it</a:t>
            </a:r>
          </a:p>
          <a:p>
            <a:pPr lvl="1"/>
            <a:r>
              <a:rPr lang="en-US" sz="2000" dirty="0"/>
              <a:t>Business Requirements (Objectives)</a:t>
            </a:r>
          </a:p>
          <a:p>
            <a:pPr lvl="1"/>
            <a:r>
              <a:rPr lang="en-US" sz="2000" dirty="0"/>
              <a:t>Business Opportunity	</a:t>
            </a:r>
          </a:p>
          <a:p>
            <a:r>
              <a:rPr lang="en-US" sz="2400" dirty="0"/>
              <a:t>Business Objectives and Success Criteria	</a:t>
            </a:r>
          </a:p>
          <a:p>
            <a:pPr lvl="1"/>
            <a:r>
              <a:rPr lang="en-US" sz="2000" dirty="0"/>
              <a:t>Audience/ Users</a:t>
            </a:r>
          </a:p>
          <a:p>
            <a:pPr lvl="1"/>
            <a:r>
              <a:rPr lang="en-US" sz="2000" dirty="0"/>
              <a:t>Who are the users?  (Include people, companies/ types, profiles etc.)</a:t>
            </a:r>
          </a:p>
          <a:p>
            <a:pPr lvl="1"/>
            <a:r>
              <a:rPr lang="en-US" sz="2000" dirty="0"/>
              <a:t>What is the scope/ functionality required?</a:t>
            </a:r>
          </a:p>
          <a:p>
            <a:pPr lvl="1"/>
            <a:r>
              <a:rPr lang="en-US" sz="2000" dirty="0"/>
              <a:t>User environment assumptions</a:t>
            </a:r>
          </a:p>
          <a:p>
            <a:pPr lvl="1"/>
            <a:r>
              <a:rPr lang="en-US" sz="2000" dirty="0"/>
              <a:t>Geographical assumptions</a:t>
            </a:r>
          </a:p>
        </p:txBody>
      </p:sp>
    </p:spTree>
    <p:extLst>
      <p:ext uri="{BB962C8B-B14F-4D97-AF65-F5344CB8AC3E}">
        <p14:creationId xmlns:p14="http://schemas.microsoft.com/office/powerpoint/2010/main" val="564524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32C53-20A4-432C-B035-A5F10D508B1A}"/>
              </a:ext>
            </a:extLst>
          </p:cNvPr>
          <p:cNvSpPr>
            <a:spLocks noGrp="1"/>
          </p:cNvSpPr>
          <p:nvPr>
            <p:ph type="title"/>
          </p:nvPr>
        </p:nvSpPr>
        <p:spPr/>
        <p:txBody>
          <a:bodyPr/>
          <a:lstStyle/>
          <a:p>
            <a:r>
              <a:rPr lang="en-US" b="1" dirty="0"/>
              <a:t>Business Proposal Documents</a:t>
            </a:r>
            <a:endParaRPr lang="en-US" dirty="0"/>
          </a:p>
        </p:txBody>
      </p:sp>
      <p:sp>
        <p:nvSpPr>
          <p:cNvPr id="3" name="Content Placeholder 2">
            <a:extLst>
              <a:ext uri="{FF2B5EF4-FFF2-40B4-BE49-F238E27FC236}">
                <a16:creationId xmlns:a16="http://schemas.microsoft.com/office/drawing/2014/main" id="{2613E26C-2E6C-4C61-B81D-1D47160D54C0}"/>
              </a:ext>
            </a:extLst>
          </p:cNvPr>
          <p:cNvSpPr>
            <a:spLocks noGrp="1"/>
          </p:cNvSpPr>
          <p:nvPr>
            <p:ph idx="1"/>
          </p:nvPr>
        </p:nvSpPr>
        <p:spPr/>
        <p:txBody>
          <a:bodyPr>
            <a:normAutofit/>
          </a:bodyPr>
          <a:lstStyle/>
          <a:p>
            <a:pPr marL="298450" indent="-184150">
              <a:buFont typeface="Arial" panose="020B0604020202020204" pitchFamily="34" charset="0"/>
              <a:buChar char="•"/>
            </a:pPr>
            <a:r>
              <a:rPr lang="en-US" sz="2400" dirty="0"/>
              <a:t>Purpose</a:t>
            </a:r>
          </a:p>
          <a:p>
            <a:pPr marL="481330" lvl="2" indent="-184150">
              <a:buFont typeface="Arial" panose="020B0604020202020204" pitchFamily="34" charset="0"/>
              <a:buChar char="•"/>
            </a:pPr>
            <a:r>
              <a:rPr lang="en-US" sz="1600" dirty="0"/>
              <a:t>Communicate your idea to Sr. leaders and/ or investors</a:t>
            </a:r>
          </a:p>
          <a:p>
            <a:pPr marL="481330" lvl="2" indent="-184150">
              <a:buFont typeface="Arial" panose="020B0604020202020204" pitchFamily="34" charset="0"/>
              <a:buChar char="•"/>
            </a:pPr>
            <a:r>
              <a:rPr lang="en-US" sz="1600" dirty="0"/>
              <a:t>Document what, who and why</a:t>
            </a:r>
          </a:p>
          <a:p>
            <a:pPr marL="298450" indent="-184150">
              <a:buFont typeface="Arial" panose="020B0604020202020204" pitchFamily="34" charset="0"/>
              <a:buChar char="•"/>
            </a:pPr>
            <a:r>
              <a:rPr lang="en-US" sz="2400" dirty="0"/>
              <a:t>What: The application (for software is).  What it does, …</a:t>
            </a:r>
          </a:p>
          <a:p>
            <a:pPr marL="298450" indent="-184150">
              <a:buFont typeface="Arial" panose="020B0604020202020204" pitchFamily="34" charset="0"/>
              <a:buChar char="•"/>
            </a:pPr>
            <a:r>
              <a:rPr lang="en-US" sz="2400" dirty="0"/>
              <a:t>Who:  Would want to use it, buy it, promote it, compete with it …</a:t>
            </a:r>
          </a:p>
          <a:p>
            <a:pPr marL="298450" indent="-184150">
              <a:buFont typeface="Arial" panose="020B0604020202020204" pitchFamily="34" charset="0"/>
              <a:buChar char="•"/>
            </a:pPr>
            <a:r>
              <a:rPr lang="en-US" sz="2400" dirty="0"/>
              <a:t>Why: It’s important to do.  Socially, Financially, …</a:t>
            </a:r>
          </a:p>
          <a:p>
            <a:pPr marL="298450" indent="-184150"/>
            <a:endParaRPr lang="en-US" sz="2400" dirty="0"/>
          </a:p>
        </p:txBody>
      </p:sp>
    </p:spTree>
    <p:extLst>
      <p:ext uri="{BB962C8B-B14F-4D97-AF65-F5344CB8AC3E}">
        <p14:creationId xmlns:p14="http://schemas.microsoft.com/office/powerpoint/2010/main" val="4223755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4383F-A827-4BD1-BE0A-9661EC9DD906}"/>
              </a:ext>
            </a:extLst>
          </p:cNvPr>
          <p:cNvSpPr>
            <a:spLocks noGrp="1"/>
          </p:cNvSpPr>
          <p:nvPr>
            <p:ph type="title"/>
          </p:nvPr>
        </p:nvSpPr>
        <p:spPr/>
        <p:txBody>
          <a:bodyPr/>
          <a:lstStyle/>
          <a:p>
            <a:r>
              <a:rPr lang="en-US" dirty="0"/>
              <a:t>Informal</a:t>
            </a:r>
          </a:p>
        </p:txBody>
      </p:sp>
      <p:sp>
        <p:nvSpPr>
          <p:cNvPr id="3" name="Content Placeholder 2">
            <a:extLst>
              <a:ext uri="{FF2B5EF4-FFF2-40B4-BE49-F238E27FC236}">
                <a16:creationId xmlns:a16="http://schemas.microsoft.com/office/drawing/2014/main" id="{DAB5A672-5776-45B8-9F49-FBBE589EF9B3}"/>
              </a:ext>
            </a:extLst>
          </p:cNvPr>
          <p:cNvSpPr>
            <a:spLocks noGrp="1"/>
          </p:cNvSpPr>
          <p:nvPr>
            <p:ph idx="1"/>
          </p:nvPr>
        </p:nvSpPr>
        <p:spPr/>
        <p:txBody>
          <a:bodyPr>
            <a:normAutofit/>
          </a:bodyPr>
          <a:lstStyle/>
          <a:p>
            <a:r>
              <a:rPr lang="en-US" sz="2400" dirty="0"/>
              <a:t>Elevator Pitch</a:t>
            </a:r>
          </a:p>
          <a:p>
            <a:pPr marL="477822" lvl="1" indent="-258366">
              <a:buFont typeface="Arial" panose="020B0604020202020204" pitchFamily="34" charset="0"/>
              <a:buChar char="•"/>
            </a:pPr>
            <a:r>
              <a:rPr lang="en-US" dirty="0"/>
              <a:t>“If you run into an influencer in an elevator, what would you say during the ride up”</a:t>
            </a:r>
          </a:p>
          <a:p>
            <a:pPr marL="169069" indent="-169069">
              <a:buFont typeface="Arial" panose="020B0604020202020204" pitchFamily="34" charset="0"/>
              <a:buChar char="•"/>
            </a:pPr>
            <a:r>
              <a:rPr lang="en-US" sz="2400" dirty="0"/>
              <a:t>Brief</a:t>
            </a:r>
          </a:p>
          <a:p>
            <a:pPr marL="169069" indent="-169069">
              <a:buFont typeface="Arial" panose="020B0604020202020204" pitchFamily="34" charset="0"/>
              <a:buChar char="•"/>
            </a:pPr>
            <a:r>
              <a:rPr lang="en-US" sz="2400" dirty="0"/>
              <a:t>Hits highlights</a:t>
            </a:r>
          </a:p>
          <a:p>
            <a:pPr marL="169069" indent="-169069">
              <a:buFont typeface="Arial" panose="020B0604020202020204" pitchFamily="34" charset="0"/>
              <a:buChar char="•"/>
            </a:pPr>
            <a:r>
              <a:rPr lang="en-US" sz="2400" dirty="0"/>
              <a:t>Conveys concepts and value</a:t>
            </a:r>
          </a:p>
          <a:p>
            <a:pPr marL="169069" indent="-169069">
              <a:buFont typeface="Arial" panose="020B0604020202020204" pitchFamily="34" charset="0"/>
              <a:buChar char="•"/>
            </a:pPr>
            <a:r>
              <a:rPr lang="en-US" sz="2400" dirty="0"/>
              <a:t>Generates interest for a follow up</a:t>
            </a:r>
          </a:p>
        </p:txBody>
      </p:sp>
    </p:spTree>
    <p:extLst>
      <p:ext uri="{BB962C8B-B14F-4D97-AF65-F5344CB8AC3E}">
        <p14:creationId xmlns:p14="http://schemas.microsoft.com/office/powerpoint/2010/main" val="3742450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1372D-FD5C-4BB0-95B7-BDE43D7CA5C3}"/>
              </a:ext>
            </a:extLst>
          </p:cNvPr>
          <p:cNvSpPr>
            <a:spLocks noGrp="1"/>
          </p:cNvSpPr>
          <p:nvPr>
            <p:ph type="title"/>
          </p:nvPr>
        </p:nvSpPr>
        <p:spPr/>
        <p:txBody>
          <a:bodyPr/>
          <a:lstStyle/>
          <a:p>
            <a:r>
              <a:rPr lang="en-US" dirty="0"/>
              <a:t>Business Proposal</a:t>
            </a:r>
          </a:p>
        </p:txBody>
      </p:sp>
      <p:sp>
        <p:nvSpPr>
          <p:cNvPr id="3" name="Content Placeholder 2">
            <a:extLst>
              <a:ext uri="{FF2B5EF4-FFF2-40B4-BE49-F238E27FC236}">
                <a16:creationId xmlns:a16="http://schemas.microsoft.com/office/drawing/2014/main" id="{3F60F75B-B770-45A0-B7BE-EA62040FF6DC}"/>
              </a:ext>
            </a:extLst>
          </p:cNvPr>
          <p:cNvSpPr>
            <a:spLocks noGrp="1"/>
          </p:cNvSpPr>
          <p:nvPr>
            <p:ph idx="1"/>
          </p:nvPr>
        </p:nvSpPr>
        <p:spPr/>
        <p:txBody>
          <a:bodyPr>
            <a:normAutofit/>
          </a:bodyPr>
          <a:lstStyle/>
          <a:p>
            <a:r>
              <a:rPr lang="en-US" sz="2400" dirty="0"/>
              <a:t>Overview</a:t>
            </a:r>
          </a:p>
          <a:p>
            <a:pPr lvl="1"/>
            <a:r>
              <a:rPr lang="en-US" sz="2000" dirty="0"/>
              <a:t>Vision statement</a:t>
            </a:r>
          </a:p>
          <a:p>
            <a:pPr lvl="2"/>
            <a:r>
              <a:rPr lang="en-US" sz="1600" dirty="0"/>
              <a:t>What it is, why it is.  What is special about it</a:t>
            </a:r>
          </a:p>
          <a:p>
            <a:pPr lvl="1"/>
            <a:r>
              <a:rPr lang="en-US" sz="2000" dirty="0"/>
              <a:t>Business Requirements</a:t>
            </a:r>
          </a:p>
          <a:p>
            <a:pPr lvl="1"/>
            <a:r>
              <a:rPr lang="en-US" sz="2000" dirty="0"/>
              <a:t>Business Opportunity	</a:t>
            </a:r>
          </a:p>
          <a:p>
            <a:r>
              <a:rPr lang="en-US" sz="2400" dirty="0"/>
              <a:t>Business Objectives and Success Criteria	</a:t>
            </a:r>
          </a:p>
          <a:p>
            <a:pPr lvl="1"/>
            <a:r>
              <a:rPr lang="en-US" sz="2000" dirty="0"/>
              <a:t>Audience/ Users</a:t>
            </a:r>
          </a:p>
          <a:p>
            <a:pPr lvl="1"/>
            <a:r>
              <a:rPr lang="en-US" sz="2000" dirty="0"/>
              <a:t>Who are the users?  (Include people, companies/ types, profiles etc.)</a:t>
            </a:r>
          </a:p>
          <a:p>
            <a:pPr lvl="1"/>
            <a:r>
              <a:rPr lang="en-US" sz="2000" dirty="0"/>
              <a:t>What is the scope/ functionality required?</a:t>
            </a:r>
          </a:p>
          <a:p>
            <a:pPr lvl="1"/>
            <a:r>
              <a:rPr lang="en-US" sz="2000" dirty="0"/>
              <a:t>User environment assumptions</a:t>
            </a:r>
          </a:p>
          <a:p>
            <a:pPr lvl="1"/>
            <a:r>
              <a:rPr lang="en-US" sz="2000" dirty="0"/>
              <a:t>Geographical assumptions</a:t>
            </a:r>
          </a:p>
        </p:txBody>
      </p:sp>
    </p:spTree>
    <p:extLst>
      <p:ext uri="{BB962C8B-B14F-4D97-AF65-F5344CB8AC3E}">
        <p14:creationId xmlns:p14="http://schemas.microsoft.com/office/powerpoint/2010/main" val="1249586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a:extLst>
              <a:ext uri="{FF2B5EF4-FFF2-40B4-BE49-F238E27FC236}">
                <a16:creationId xmlns:a16="http://schemas.microsoft.com/office/drawing/2014/main" id="{64EE32D9-4E76-4A59-8D42-D05AAF0F441D}"/>
              </a:ext>
            </a:extLst>
          </p:cNvPr>
          <p:cNvSpPr>
            <a:spLocks noGrp="1" noChangeArrowheads="1"/>
          </p:cNvSpPr>
          <p:nvPr>
            <p:ph type="title"/>
          </p:nvPr>
        </p:nvSpPr>
        <p:spPr/>
        <p:txBody>
          <a:bodyPr>
            <a:normAutofit/>
          </a:bodyPr>
          <a:lstStyle/>
          <a:p>
            <a:pPr eaLnBrk="1" hangingPunct="1"/>
            <a:r>
              <a:rPr lang="en-US" altLang="en-US"/>
              <a:t>Vision Statement of the Solution</a:t>
            </a:r>
          </a:p>
        </p:txBody>
      </p:sp>
      <p:sp>
        <p:nvSpPr>
          <p:cNvPr id="20483" name="Rectangle 6">
            <a:extLst>
              <a:ext uri="{FF2B5EF4-FFF2-40B4-BE49-F238E27FC236}">
                <a16:creationId xmlns:a16="http://schemas.microsoft.com/office/drawing/2014/main" id="{B40EDB82-563D-4E84-BB47-EE821F324028}"/>
              </a:ext>
            </a:extLst>
          </p:cNvPr>
          <p:cNvSpPr>
            <a:spLocks noGrp="1" noChangeArrowheads="1"/>
          </p:cNvSpPr>
          <p:nvPr>
            <p:ph idx="1"/>
          </p:nvPr>
        </p:nvSpPr>
        <p:spPr/>
        <p:txBody>
          <a:bodyPr>
            <a:normAutofit lnSpcReduction="10000"/>
          </a:bodyPr>
          <a:lstStyle/>
          <a:p>
            <a:pPr eaLnBrk="1" hangingPunct="1">
              <a:defRPr/>
            </a:pPr>
            <a:r>
              <a:rPr lang="en-US" sz="2200" b="1" dirty="0"/>
              <a:t>Strategic vision for how the system will achieve business objectives</a:t>
            </a:r>
          </a:p>
          <a:p>
            <a:pPr lvl="1" eaLnBrk="1" hangingPunct="1">
              <a:defRPr/>
            </a:pPr>
            <a:r>
              <a:rPr lang="en-US" sz="2000" dirty="0"/>
              <a:t>Decision making context during the system’s life cycle</a:t>
            </a:r>
          </a:p>
          <a:p>
            <a:pPr eaLnBrk="1" hangingPunct="1">
              <a:defRPr/>
            </a:pPr>
            <a:r>
              <a:rPr lang="en-US" sz="2200" dirty="0"/>
              <a:t>Template approach with stakeholders to formulate a consensus system vision statement</a:t>
            </a:r>
          </a:p>
          <a:p>
            <a:pPr lvl="1" eaLnBrk="1" hangingPunct="1">
              <a:defRPr/>
            </a:pPr>
            <a:r>
              <a:rPr lang="en-US" sz="2000" b="1" dirty="0"/>
              <a:t>For</a:t>
            </a:r>
            <a:r>
              <a:rPr lang="en-US" sz="2000" dirty="0"/>
              <a:t> &lt;</a:t>
            </a:r>
            <a:r>
              <a:rPr lang="en-US" sz="2000" i="1" dirty="0"/>
              <a:t>customer</a:t>
            </a:r>
            <a:r>
              <a:rPr lang="en-US" sz="2000" dirty="0"/>
              <a:t>&gt;</a:t>
            </a:r>
          </a:p>
          <a:p>
            <a:pPr lvl="1" eaLnBrk="1" hangingPunct="1">
              <a:defRPr/>
            </a:pPr>
            <a:r>
              <a:rPr lang="en-US" sz="2000" b="1" dirty="0"/>
              <a:t>Who</a:t>
            </a:r>
            <a:r>
              <a:rPr lang="en-US" sz="2000" dirty="0"/>
              <a:t> &lt;</a:t>
            </a:r>
            <a:r>
              <a:rPr lang="en-US" sz="2000" i="1" dirty="0"/>
              <a:t>problem statement(s)</a:t>
            </a:r>
            <a:r>
              <a:rPr lang="en-US" sz="2000" dirty="0"/>
              <a:t>&gt;</a:t>
            </a:r>
          </a:p>
          <a:p>
            <a:pPr lvl="1" eaLnBrk="1" hangingPunct="1">
              <a:defRPr/>
            </a:pPr>
            <a:r>
              <a:rPr lang="en-US" sz="2000" b="1" dirty="0"/>
              <a:t>The</a:t>
            </a:r>
            <a:r>
              <a:rPr lang="en-US" sz="2000" dirty="0"/>
              <a:t> &lt;</a:t>
            </a:r>
            <a:r>
              <a:rPr lang="en-US" sz="2000" i="1" dirty="0"/>
              <a:t>system name </a:t>
            </a:r>
            <a:r>
              <a:rPr lang="en-US" sz="2000" dirty="0"/>
              <a:t>&gt;</a:t>
            </a:r>
          </a:p>
          <a:p>
            <a:pPr lvl="1" eaLnBrk="1" hangingPunct="1">
              <a:defRPr/>
            </a:pPr>
            <a:r>
              <a:rPr lang="en-US" sz="2000" b="1" dirty="0"/>
              <a:t>Is</a:t>
            </a:r>
            <a:r>
              <a:rPr lang="en-US" sz="2000" dirty="0"/>
              <a:t> &lt;</a:t>
            </a:r>
            <a:r>
              <a:rPr lang="en-US" sz="2000" i="1" dirty="0"/>
              <a:t>system category&gt;</a:t>
            </a:r>
            <a:r>
              <a:rPr lang="en-US" sz="2000" dirty="0"/>
              <a:t> </a:t>
            </a:r>
          </a:p>
          <a:p>
            <a:pPr lvl="1" eaLnBrk="1" hangingPunct="1">
              <a:defRPr/>
            </a:pPr>
            <a:r>
              <a:rPr lang="en-US" sz="2000" b="1" dirty="0"/>
              <a:t>That</a:t>
            </a:r>
            <a:r>
              <a:rPr lang="en-US" sz="2000" dirty="0"/>
              <a:t> &lt;</a:t>
            </a:r>
            <a:r>
              <a:rPr lang="en-US" sz="2000" i="1" dirty="0"/>
              <a:t>key</a:t>
            </a:r>
            <a:r>
              <a:rPr lang="en-US" sz="2000" dirty="0"/>
              <a:t> </a:t>
            </a:r>
            <a:r>
              <a:rPr lang="en-US" sz="2000" i="1" dirty="0"/>
              <a:t>benefits</a:t>
            </a:r>
            <a:r>
              <a:rPr lang="en-US" sz="2000" dirty="0"/>
              <a:t>&gt; </a:t>
            </a:r>
          </a:p>
          <a:p>
            <a:pPr lvl="1" eaLnBrk="1" hangingPunct="1">
              <a:defRPr/>
            </a:pPr>
            <a:r>
              <a:rPr lang="en-US" sz="2000" b="1" dirty="0"/>
              <a:t>Unlike</a:t>
            </a:r>
            <a:r>
              <a:rPr lang="en-US" sz="2000" dirty="0"/>
              <a:t> &lt;</a:t>
            </a:r>
            <a:r>
              <a:rPr lang="en-US" sz="2000" i="1" dirty="0"/>
              <a:t>existing or alternative solutions</a:t>
            </a:r>
            <a:r>
              <a:rPr lang="en-US" sz="2000" dirty="0"/>
              <a:t>&gt; </a:t>
            </a:r>
          </a:p>
          <a:p>
            <a:pPr lvl="1" eaLnBrk="1" hangingPunct="1">
              <a:defRPr/>
            </a:pPr>
            <a:r>
              <a:rPr lang="en-US" sz="2000" b="1" dirty="0"/>
              <a:t>Our system </a:t>
            </a:r>
            <a:r>
              <a:rPr lang="en-US" sz="2000" dirty="0"/>
              <a:t>&lt;</a:t>
            </a:r>
            <a:r>
              <a:rPr lang="en-US" sz="2000" i="1" dirty="0"/>
              <a:t>is an x that provides y</a:t>
            </a:r>
            <a:r>
              <a:rPr lang="en-US" sz="2000" dirty="0"/>
              <a:t>&gt;</a:t>
            </a:r>
          </a:p>
          <a:p>
            <a:pPr eaLnBrk="1" hangingPunct="1">
              <a:defRPr/>
            </a:pPr>
            <a:endParaRPr lang="en-US" dirty="0"/>
          </a:p>
          <a:p>
            <a:pPr eaLnBrk="1" hangingPunct="1">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69F45-01FD-4288-8854-C9E86AE30DAD}"/>
              </a:ext>
            </a:extLst>
          </p:cNvPr>
          <p:cNvSpPr>
            <a:spLocks noGrp="1"/>
          </p:cNvSpPr>
          <p:nvPr>
            <p:ph type="title"/>
          </p:nvPr>
        </p:nvSpPr>
        <p:spPr/>
        <p:txBody>
          <a:bodyPr/>
          <a:lstStyle/>
          <a:p>
            <a:r>
              <a:rPr lang="en-US" dirty="0"/>
              <a:t>Vision Statement 1</a:t>
            </a:r>
          </a:p>
        </p:txBody>
      </p:sp>
      <p:sp>
        <p:nvSpPr>
          <p:cNvPr id="3" name="Content Placeholder 2">
            <a:extLst>
              <a:ext uri="{FF2B5EF4-FFF2-40B4-BE49-F238E27FC236}">
                <a16:creationId xmlns:a16="http://schemas.microsoft.com/office/drawing/2014/main" id="{B6B38F29-4635-4E5A-9164-7DBD6926132D}"/>
              </a:ext>
            </a:extLst>
          </p:cNvPr>
          <p:cNvSpPr>
            <a:spLocks noGrp="1"/>
          </p:cNvSpPr>
          <p:nvPr>
            <p:ph idx="1"/>
          </p:nvPr>
        </p:nvSpPr>
        <p:spPr>
          <a:xfrm>
            <a:off x="2057400" y="1845734"/>
            <a:ext cx="6309360" cy="4023360"/>
          </a:xfrm>
        </p:spPr>
        <p:txBody>
          <a:bodyPr>
            <a:normAutofit fontScale="92500"/>
          </a:bodyPr>
          <a:lstStyle/>
          <a:p>
            <a:r>
              <a:rPr lang="en-US" sz="2800" dirty="0"/>
              <a:t>Our objective is to make a much simpler and more easy to use messaging platform that brings all of our users online conversations into one, easy to use, interface. </a:t>
            </a:r>
          </a:p>
          <a:p>
            <a:r>
              <a:rPr lang="en-US" sz="2800" dirty="0"/>
              <a:t>Each messaging channel will be easy to distinguish and keep track of.</a:t>
            </a:r>
          </a:p>
          <a:p>
            <a:r>
              <a:rPr lang="en-US" sz="2800" dirty="0"/>
              <a:t>Users can have tens of messaging platforms that they add to the app; potentially with several accounts for each one.</a:t>
            </a:r>
          </a:p>
          <a:p>
            <a:endParaRPr lang="en-US" dirty="0"/>
          </a:p>
        </p:txBody>
      </p:sp>
      <p:sp>
        <p:nvSpPr>
          <p:cNvPr id="4" name="Rectangle 3">
            <a:extLst>
              <a:ext uri="{FF2B5EF4-FFF2-40B4-BE49-F238E27FC236}">
                <a16:creationId xmlns:a16="http://schemas.microsoft.com/office/drawing/2014/main" id="{2C2B7B33-8569-44D3-A95F-D24A9976FB66}"/>
              </a:ext>
            </a:extLst>
          </p:cNvPr>
          <p:cNvSpPr/>
          <p:nvPr/>
        </p:nvSpPr>
        <p:spPr>
          <a:xfrm>
            <a:off x="152400" y="2305615"/>
            <a:ext cx="1828800" cy="2246769"/>
          </a:xfrm>
          <a:prstGeom prst="rect">
            <a:avLst/>
          </a:prstGeom>
        </p:spPr>
        <p:txBody>
          <a:bodyPr wrap="square">
            <a:spAutoFit/>
          </a:bodyPr>
          <a:lstStyle/>
          <a:p>
            <a:pPr marL="342900" indent="-342900">
              <a:buFont typeface="Arial" panose="020B0604020202020204" pitchFamily="34" charset="0"/>
              <a:buChar char="•"/>
              <a:defRPr/>
            </a:pPr>
            <a:r>
              <a:rPr lang="en-US" sz="2000" b="1" dirty="0"/>
              <a:t>For</a:t>
            </a:r>
            <a:endParaRPr lang="en-US" sz="2000" dirty="0"/>
          </a:p>
          <a:p>
            <a:pPr marL="342900" indent="-342900">
              <a:buFont typeface="Arial" panose="020B0604020202020204" pitchFamily="34" charset="0"/>
              <a:buChar char="•"/>
              <a:defRPr/>
            </a:pPr>
            <a:r>
              <a:rPr lang="en-US" sz="2000" b="1" dirty="0"/>
              <a:t>Who</a:t>
            </a:r>
            <a:endParaRPr lang="en-US" sz="2000" dirty="0"/>
          </a:p>
          <a:p>
            <a:pPr marL="342900" indent="-342900">
              <a:buFont typeface="Arial" panose="020B0604020202020204" pitchFamily="34" charset="0"/>
              <a:buChar char="•"/>
              <a:defRPr/>
            </a:pPr>
            <a:r>
              <a:rPr lang="en-US" sz="2000" b="1" dirty="0"/>
              <a:t>The</a:t>
            </a:r>
            <a:endParaRPr lang="en-US" sz="2000" dirty="0"/>
          </a:p>
          <a:p>
            <a:pPr marL="342900" indent="-342900">
              <a:buFont typeface="Arial" panose="020B0604020202020204" pitchFamily="34" charset="0"/>
              <a:buChar char="•"/>
              <a:defRPr/>
            </a:pPr>
            <a:r>
              <a:rPr lang="en-US" sz="2000" b="1" dirty="0"/>
              <a:t>Is</a:t>
            </a:r>
            <a:endParaRPr lang="en-US" sz="2000" dirty="0"/>
          </a:p>
          <a:p>
            <a:pPr marL="342900" indent="-342900">
              <a:buFont typeface="Arial" panose="020B0604020202020204" pitchFamily="34" charset="0"/>
              <a:buChar char="•"/>
              <a:defRPr/>
            </a:pPr>
            <a:r>
              <a:rPr lang="en-US" sz="2000" b="1" dirty="0"/>
              <a:t>That</a:t>
            </a:r>
            <a:endParaRPr lang="en-US" sz="2000" dirty="0"/>
          </a:p>
          <a:p>
            <a:pPr marL="342900" indent="-342900">
              <a:buFont typeface="Arial" panose="020B0604020202020204" pitchFamily="34" charset="0"/>
              <a:buChar char="•"/>
              <a:defRPr/>
            </a:pPr>
            <a:r>
              <a:rPr lang="en-US" sz="2000" b="1" dirty="0"/>
              <a:t>Unlike</a:t>
            </a:r>
          </a:p>
          <a:p>
            <a:pPr marL="342900" indent="-342900">
              <a:buFont typeface="Arial" panose="020B0604020202020204" pitchFamily="34" charset="0"/>
              <a:buChar char="•"/>
              <a:defRPr/>
            </a:pPr>
            <a:r>
              <a:rPr lang="en-US" sz="2000" b="1" dirty="0"/>
              <a:t>Our system</a:t>
            </a:r>
            <a:endParaRPr lang="en-US" dirty="0"/>
          </a:p>
        </p:txBody>
      </p:sp>
    </p:spTree>
    <p:extLst>
      <p:ext uri="{BB962C8B-B14F-4D97-AF65-F5344CB8AC3E}">
        <p14:creationId xmlns:p14="http://schemas.microsoft.com/office/powerpoint/2010/main" val="2556479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7A19084-1DC2-476E-88EE-47B4E98360DE}"/>
              </a:ext>
            </a:extLst>
          </p:cNvPr>
          <p:cNvSpPr>
            <a:spLocks noGrp="1"/>
          </p:cNvSpPr>
          <p:nvPr>
            <p:ph type="title"/>
          </p:nvPr>
        </p:nvSpPr>
        <p:spPr/>
        <p:txBody>
          <a:bodyPr/>
          <a:lstStyle/>
          <a:p>
            <a:r>
              <a:rPr lang="en-US" dirty="0"/>
              <a:t>Vision Statement 2</a:t>
            </a:r>
          </a:p>
        </p:txBody>
      </p:sp>
      <p:sp>
        <p:nvSpPr>
          <p:cNvPr id="6" name="Content Placeholder 5">
            <a:extLst>
              <a:ext uri="{FF2B5EF4-FFF2-40B4-BE49-F238E27FC236}">
                <a16:creationId xmlns:a16="http://schemas.microsoft.com/office/drawing/2014/main" id="{3F184046-234E-421E-BDC3-7CCB828EECD3}"/>
              </a:ext>
            </a:extLst>
          </p:cNvPr>
          <p:cNvSpPr>
            <a:spLocks noGrp="1"/>
          </p:cNvSpPr>
          <p:nvPr>
            <p:ph idx="1"/>
          </p:nvPr>
        </p:nvSpPr>
        <p:spPr>
          <a:xfrm>
            <a:off x="1981200" y="1845734"/>
            <a:ext cx="6385560" cy="4023360"/>
          </a:xfrm>
        </p:spPr>
        <p:txBody>
          <a:bodyPr>
            <a:normAutofit fontScale="92500" lnSpcReduction="10000"/>
          </a:bodyPr>
          <a:lstStyle/>
          <a:p>
            <a:r>
              <a:rPr lang="en-US" sz="2800" dirty="0"/>
              <a:t>For restaurants with leftovers who are seeking a better and more effective way to sell their leftovers, Foodie provides a solution that lists the leftovers for a discounted price. </a:t>
            </a:r>
          </a:p>
          <a:p>
            <a:r>
              <a:rPr lang="en-US" sz="2800" dirty="0"/>
              <a:t>Foodie will have a simple and easy to use user interface that will allow Restaurant Managers to post their leftovers quickly. </a:t>
            </a:r>
          </a:p>
          <a:p>
            <a:r>
              <a:rPr lang="en-US" sz="2800" dirty="0"/>
              <a:t>Our solution will be more user-friendly, cheaper and more widely available than our competitors</a:t>
            </a:r>
          </a:p>
          <a:p>
            <a:pPr marL="0" indent="0">
              <a:buNone/>
            </a:pPr>
            <a:endParaRPr lang="en-US" dirty="0"/>
          </a:p>
        </p:txBody>
      </p:sp>
      <p:sp>
        <p:nvSpPr>
          <p:cNvPr id="7" name="Rectangle 6">
            <a:extLst>
              <a:ext uri="{FF2B5EF4-FFF2-40B4-BE49-F238E27FC236}">
                <a16:creationId xmlns:a16="http://schemas.microsoft.com/office/drawing/2014/main" id="{7A4BBEC7-4E19-4307-8A7D-90E025A55486}"/>
              </a:ext>
            </a:extLst>
          </p:cNvPr>
          <p:cNvSpPr/>
          <p:nvPr/>
        </p:nvSpPr>
        <p:spPr>
          <a:xfrm>
            <a:off x="152400" y="2305615"/>
            <a:ext cx="1828800" cy="2246769"/>
          </a:xfrm>
          <a:prstGeom prst="rect">
            <a:avLst/>
          </a:prstGeom>
        </p:spPr>
        <p:txBody>
          <a:bodyPr wrap="square">
            <a:spAutoFit/>
          </a:bodyPr>
          <a:lstStyle/>
          <a:p>
            <a:pPr marL="342900" indent="-342900">
              <a:buFont typeface="Arial" panose="020B0604020202020204" pitchFamily="34" charset="0"/>
              <a:buChar char="•"/>
              <a:defRPr/>
            </a:pPr>
            <a:r>
              <a:rPr lang="en-US" sz="2000" b="1" dirty="0"/>
              <a:t>For</a:t>
            </a:r>
            <a:endParaRPr lang="en-US" sz="2000" dirty="0"/>
          </a:p>
          <a:p>
            <a:pPr marL="342900" indent="-342900">
              <a:buFont typeface="Arial" panose="020B0604020202020204" pitchFamily="34" charset="0"/>
              <a:buChar char="•"/>
              <a:defRPr/>
            </a:pPr>
            <a:r>
              <a:rPr lang="en-US" sz="2000" b="1" dirty="0"/>
              <a:t>Who</a:t>
            </a:r>
            <a:endParaRPr lang="en-US" sz="2000" dirty="0"/>
          </a:p>
          <a:p>
            <a:pPr marL="342900" indent="-342900">
              <a:buFont typeface="Arial" panose="020B0604020202020204" pitchFamily="34" charset="0"/>
              <a:buChar char="•"/>
              <a:defRPr/>
            </a:pPr>
            <a:r>
              <a:rPr lang="en-US" sz="2000" b="1" dirty="0"/>
              <a:t>The</a:t>
            </a:r>
            <a:endParaRPr lang="en-US" sz="2000" dirty="0"/>
          </a:p>
          <a:p>
            <a:pPr marL="342900" indent="-342900">
              <a:buFont typeface="Arial" panose="020B0604020202020204" pitchFamily="34" charset="0"/>
              <a:buChar char="•"/>
              <a:defRPr/>
            </a:pPr>
            <a:r>
              <a:rPr lang="en-US" sz="2000" b="1" dirty="0"/>
              <a:t>Is</a:t>
            </a:r>
            <a:endParaRPr lang="en-US" sz="2000" dirty="0"/>
          </a:p>
          <a:p>
            <a:pPr marL="342900" indent="-342900">
              <a:buFont typeface="Arial" panose="020B0604020202020204" pitchFamily="34" charset="0"/>
              <a:buChar char="•"/>
              <a:defRPr/>
            </a:pPr>
            <a:r>
              <a:rPr lang="en-US" sz="2000" b="1" dirty="0"/>
              <a:t>That</a:t>
            </a:r>
            <a:endParaRPr lang="en-US" sz="2000" dirty="0"/>
          </a:p>
          <a:p>
            <a:pPr marL="342900" indent="-342900">
              <a:buFont typeface="Arial" panose="020B0604020202020204" pitchFamily="34" charset="0"/>
              <a:buChar char="•"/>
              <a:defRPr/>
            </a:pPr>
            <a:r>
              <a:rPr lang="en-US" sz="2000" b="1" dirty="0"/>
              <a:t>Unlike</a:t>
            </a:r>
          </a:p>
          <a:p>
            <a:pPr marL="342900" indent="-342900">
              <a:buFont typeface="Arial" panose="020B0604020202020204" pitchFamily="34" charset="0"/>
              <a:buChar char="•"/>
              <a:defRPr/>
            </a:pPr>
            <a:r>
              <a:rPr lang="en-US" sz="2000" b="1" dirty="0"/>
              <a:t>Our system</a:t>
            </a:r>
            <a:endParaRPr lang="en-US" dirty="0"/>
          </a:p>
        </p:txBody>
      </p:sp>
    </p:spTree>
    <p:extLst>
      <p:ext uri="{BB962C8B-B14F-4D97-AF65-F5344CB8AC3E}">
        <p14:creationId xmlns:p14="http://schemas.microsoft.com/office/powerpoint/2010/main" val="1950324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0DB02-BF46-497F-B476-413FEBD2AD0A}"/>
              </a:ext>
            </a:extLst>
          </p:cNvPr>
          <p:cNvSpPr>
            <a:spLocks noGrp="1"/>
          </p:cNvSpPr>
          <p:nvPr>
            <p:ph type="title"/>
          </p:nvPr>
        </p:nvSpPr>
        <p:spPr/>
        <p:txBody>
          <a:bodyPr/>
          <a:lstStyle/>
          <a:p>
            <a:r>
              <a:rPr lang="en-US" dirty="0"/>
              <a:t>Vision Statement 3</a:t>
            </a:r>
          </a:p>
        </p:txBody>
      </p:sp>
      <p:sp>
        <p:nvSpPr>
          <p:cNvPr id="3" name="Content Placeholder 2">
            <a:extLst>
              <a:ext uri="{FF2B5EF4-FFF2-40B4-BE49-F238E27FC236}">
                <a16:creationId xmlns:a16="http://schemas.microsoft.com/office/drawing/2014/main" id="{76035192-9788-447C-861B-C863D257E6C8}"/>
              </a:ext>
            </a:extLst>
          </p:cNvPr>
          <p:cNvSpPr>
            <a:spLocks noGrp="1"/>
          </p:cNvSpPr>
          <p:nvPr>
            <p:ph idx="1"/>
          </p:nvPr>
        </p:nvSpPr>
        <p:spPr>
          <a:xfrm>
            <a:off x="1981200" y="1845734"/>
            <a:ext cx="6385560" cy="4023360"/>
          </a:xfrm>
        </p:spPr>
        <p:txBody>
          <a:bodyPr>
            <a:normAutofit fontScale="77500" lnSpcReduction="20000"/>
          </a:bodyPr>
          <a:lstStyle/>
          <a:p>
            <a:r>
              <a:rPr lang="en-US" sz="2800" dirty="0"/>
              <a:t>This Plan My Courses system, a system designed for students who are worried about not being able to take their classes during the semester they are told to will help students to worry less about taking their classes at the correct time as it will allow them to move their courses around to see if they will still meet all of the requirements. </a:t>
            </a:r>
          </a:p>
          <a:p>
            <a:r>
              <a:rPr lang="en-US" sz="2800" dirty="0"/>
              <a:t>The key benefit of this over existing systems is that it provides transparency to the student about the options available to them. </a:t>
            </a:r>
          </a:p>
          <a:p>
            <a:r>
              <a:rPr lang="en-US" sz="2800" dirty="0"/>
              <a:t>The system will also streamline the flow of confirming the possibility with their advisors and other external consultants to help them make smart decisions about course loads.</a:t>
            </a:r>
          </a:p>
          <a:p>
            <a:endParaRPr lang="en-US" dirty="0"/>
          </a:p>
        </p:txBody>
      </p:sp>
      <p:sp>
        <p:nvSpPr>
          <p:cNvPr id="4" name="Rectangle 3">
            <a:extLst>
              <a:ext uri="{FF2B5EF4-FFF2-40B4-BE49-F238E27FC236}">
                <a16:creationId xmlns:a16="http://schemas.microsoft.com/office/drawing/2014/main" id="{5275A5C1-01B7-4591-B81F-D728DB97DADA}"/>
              </a:ext>
            </a:extLst>
          </p:cNvPr>
          <p:cNvSpPr/>
          <p:nvPr/>
        </p:nvSpPr>
        <p:spPr>
          <a:xfrm>
            <a:off x="152400" y="2305615"/>
            <a:ext cx="1828800" cy="2246769"/>
          </a:xfrm>
          <a:prstGeom prst="rect">
            <a:avLst/>
          </a:prstGeom>
        </p:spPr>
        <p:txBody>
          <a:bodyPr wrap="square">
            <a:spAutoFit/>
          </a:bodyPr>
          <a:lstStyle/>
          <a:p>
            <a:pPr marL="342900" indent="-342900">
              <a:buFont typeface="Arial" panose="020B0604020202020204" pitchFamily="34" charset="0"/>
              <a:buChar char="•"/>
              <a:defRPr/>
            </a:pPr>
            <a:r>
              <a:rPr lang="en-US" sz="2000" b="1" dirty="0"/>
              <a:t>For</a:t>
            </a:r>
            <a:endParaRPr lang="en-US" sz="2000" dirty="0"/>
          </a:p>
          <a:p>
            <a:pPr marL="342900" indent="-342900">
              <a:buFont typeface="Arial" panose="020B0604020202020204" pitchFamily="34" charset="0"/>
              <a:buChar char="•"/>
              <a:defRPr/>
            </a:pPr>
            <a:r>
              <a:rPr lang="en-US" sz="2000" b="1" dirty="0"/>
              <a:t>Who</a:t>
            </a:r>
            <a:endParaRPr lang="en-US" sz="2000" dirty="0"/>
          </a:p>
          <a:p>
            <a:pPr marL="342900" indent="-342900">
              <a:buFont typeface="Arial" panose="020B0604020202020204" pitchFamily="34" charset="0"/>
              <a:buChar char="•"/>
              <a:defRPr/>
            </a:pPr>
            <a:r>
              <a:rPr lang="en-US" sz="2000" b="1" dirty="0"/>
              <a:t>The</a:t>
            </a:r>
            <a:endParaRPr lang="en-US" sz="2000" dirty="0"/>
          </a:p>
          <a:p>
            <a:pPr marL="342900" indent="-342900">
              <a:buFont typeface="Arial" panose="020B0604020202020204" pitchFamily="34" charset="0"/>
              <a:buChar char="•"/>
              <a:defRPr/>
            </a:pPr>
            <a:r>
              <a:rPr lang="en-US" sz="2000" b="1" dirty="0"/>
              <a:t>Is</a:t>
            </a:r>
            <a:endParaRPr lang="en-US" sz="2000" dirty="0"/>
          </a:p>
          <a:p>
            <a:pPr marL="342900" indent="-342900">
              <a:buFont typeface="Arial" panose="020B0604020202020204" pitchFamily="34" charset="0"/>
              <a:buChar char="•"/>
              <a:defRPr/>
            </a:pPr>
            <a:r>
              <a:rPr lang="en-US" sz="2000" b="1" dirty="0"/>
              <a:t>That</a:t>
            </a:r>
            <a:endParaRPr lang="en-US" sz="2000" dirty="0"/>
          </a:p>
          <a:p>
            <a:pPr marL="342900" indent="-342900">
              <a:buFont typeface="Arial" panose="020B0604020202020204" pitchFamily="34" charset="0"/>
              <a:buChar char="•"/>
              <a:defRPr/>
            </a:pPr>
            <a:r>
              <a:rPr lang="en-US" sz="2000" b="1" dirty="0"/>
              <a:t>Unlike</a:t>
            </a:r>
          </a:p>
          <a:p>
            <a:pPr marL="342900" indent="-342900">
              <a:buFont typeface="Arial" panose="020B0604020202020204" pitchFamily="34" charset="0"/>
              <a:buChar char="•"/>
              <a:defRPr/>
            </a:pPr>
            <a:r>
              <a:rPr lang="en-US" sz="2000" b="1" dirty="0"/>
              <a:t>Our system</a:t>
            </a:r>
            <a:endParaRPr lang="en-US" dirty="0"/>
          </a:p>
        </p:txBody>
      </p:sp>
    </p:spTree>
    <p:extLst>
      <p:ext uri="{BB962C8B-B14F-4D97-AF65-F5344CB8AC3E}">
        <p14:creationId xmlns:p14="http://schemas.microsoft.com/office/powerpoint/2010/main" val="284302929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IT SWEN Template.potx" id="{6EED9486-EE71-4600-A3AF-C824A61BFAFC}" vid="{98C44F0D-5720-4865-B151-D537E056E8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16337</TotalTime>
  <Words>663</Words>
  <Application>Microsoft Office PowerPoint</Application>
  <PresentationFormat>On-screen Show (4:3)</PresentationFormat>
  <Paragraphs>92</Paragraphs>
  <Slides>11</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Retrospect</vt:lpstr>
      <vt:lpstr>Business Proposal</vt:lpstr>
      <vt:lpstr>Business Proposal</vt:lpstr>
      <vt:lpstr>Business Proposal Documents</vt:lpstr>
      <vt:lpstr>Informal</vt:lpstr>
      <vt:lpstr>Business Proposal</vt:lpstr>
      <vt:lpstr>Vision Statement of the Solution</vt:lpstr>
      <vt:lpstr>Vision Statement 1</vt:lpstr>
      <vt:lpstr>Vision Statement 2</vt:lpstr>
      <vt:lpstr>Vision Statement 3</vt:lpstr>
      <vt:lpstr>Business Requirements</vt:lpstr>
      <vt:lpstr>Audience and Users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Architecture and Requirements</dc:title>
  <dc:creator>Robert Kuehl</dc:creator>
  <cp:lastModifiedBy>William Stumbo</cp:lastModifiedBy>
  <cp:revision>95</cp:revision>
  <dcterms:created xsi:type="dcterms:W3CDTF">2013-07-01T16:14:41Z</dcterms:created>
  <dcterms:modified xsi:type="dcterms:W3CDTF">2023-02-05T22:01:13Z</dcterms:modified>
</cp:coreProperties>
</file>